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6"/>
  </p:notesMasterIdLst>
  <p:sldIdLst>
    <p:sldId id="256" r:id="rId5"/>
    <p:sldId id="257" r:id="rId6"/>
    <p:sldId id="275" r:id="rId7"/>
    <p:sldId id="274" r:id="rId8"/>
    <p:sldId id="261" r:id="rId9"/>
    <p:sldId id="271" r:id="rId10"/>
    <p:sldId id="272" r:id="rId11"/>
    <p:sldId id="276" r:id="rId12"/>
    <p:sldId id="273" r:id="rId13"/>
    <p:sldId id="278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2" autoAdjust="0"/>
    <p:restoredTop sz="94598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4/14/2022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04088"/>
            <a:ext cx="10993549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507450D-E801-41C1-9FD7-923530A06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11265408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28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7D0488-B202-4F7B-9F3C-5F354044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986411"/>
            <a:ext cx="3568661" cy="1872388"/>
          </a:xfrm>
        </p:spPr>
        <p:txBody>
          <a:bodyPr anchor="ctr"/>
          <a:lstStyle/>
          <a:p>
            <a:pPr algn="r"/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72A87D-479C-4157-A7C5-33D8FC7B29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8EE581A-A98D-4A1B-B826-3C60801D66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2800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16AE88BE-E502-4D34-AAE9-6EE48F1ACE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57544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FD0C6B3-E0D9-4177-8079-178D1B0F53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62288" y="768096"/>
            <a:ext cx="2578608" cy="2816352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3AD8A25-150B-42DF-B6CC-FB1E5225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2" y="3956050"/>
            <a:ext cx="7225075" cy="190274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92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20F9CA6-0CB1-4A9E-96E4-67800B10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826FB8-73AC-4F8B-BD9C-B5E87FC9C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AE5FA5-AF50-4B00-8E20-1B20A667A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3237575-909D-45C0-B594-0B7A40F04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7344" y="0"/>
            <a:ext cx="7534656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5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8439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18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98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8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06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249B4-F572-49E8-9B53-CB4E629EB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6C12940-675F-4BDC-8733-71FEBC2FD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2815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3AD391F-F462-4773-B9C7-B512F55F68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46720" y="640080"/>
            <a:ext cx="3703320" cy="5751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7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0730"/>
            <a:ext cx="3475915" cy="147834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Click to edit Master title style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 descr="Tag=AccentColor&#10;Flavor=Light&#10;Target=Bullets">
            <a:extLst>
              <a:ext uri="{FF2B5EF4-FFF2-40B4-BE49-F238E27FC236}">
                <a16:creationId xmlns:a16="http://schemas.microsoft.com/office/drawing/2014/main" id="{C768CCB8-0718-4D4E-8EE1-1D2875500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3A8825-378F-41FE-A716-644287762A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41800" y="630936"/>
            <a:ext cx="7504113" cy="352044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E6B2055-B099-48CF-84C8-2AF6D561869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42816" y="423425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EED74C29-FF8A-4470-8221-FD11E7FB7D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20" y="4233672"/>
            <a:ext cx="3703320" cy="213969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D90A03-8871-46F6-B527-27A279CAF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C0DC8A-3006-4A75-A9BA-FCA96D2C38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" y="603504"/>
            <a:ext cx="11292840" cy="355701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0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8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AD7E45-24A5-4020-858E-57CFA095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C213B6D-04F4-4E9D-AD86-E50884CB4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2DB8B62-62C2-4723-85AF-F5D87B489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05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D1329640-D9D1-44D4-8E40-04E753A2B8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496" y="3081528"/>
            <a:ext cx="5486400" cy="331012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5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1A07AFA2-B97F-4965-B3E3-0399F8696B92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576263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6" name="SmartArt Placeholder 14">
            <a:extLst>
              <a:ext uri="{FF2B5EF4-FFF2-40B4-BE49-F238E27FC236}">
                <a16:creationId xmlns:a16="http://schemas.microsoft.com/office/drawing/2014/main" id="{FBD83F25-25EA-4FCB-9180-B7567885BE7A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3486759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7" name="SmartArt Placeholder 14">
            <a:extLst>
              <a:ext uri="{FF2B5EF4-FFF2-40B4-BE49-F238E27FC236}">
                <a16:creationId xmlns:a16="http://schemas.microsoft.com/office/drawing/2014/main" id="{C19AF1FD-578A-4AC1-8006-BF395C098188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6397255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18" name="SmartArt Placeholder 14">
            <a:extLst>
              <a:ext uri="{FF2B5EF4-FFF2-40B4-BE49-F238E27FC236}">
                <a16:creationId xmlns:a16="http://schemas.microsoft.com/office/drawing/2014/main" id="{A30FAB41-D651-4537-9674-A090F9541E38}"/>
              </a:ext>
            </a:extLst>
          </p:cNvPr>
          <p:cNvSpPr>
            <a:spLocks noGrp="1"/>
          </p:cNvSpPr>
          <p:nvPr>
            <p:ph type="dgm" sz="quarter" idx="16"/>
          </p:nvPr>
        </p:nvSpPr>
        <p:spPr>
          <a:xfrm>
            <a:off x="9307750" y="2290762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F70985-87A5-4813-BB21-CD79732947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6263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30C930-1919-4A13-98BD-6CB6119CC1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894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E4126AC-7681-4156-8274-2A64148943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7128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03485ED-1755-41FA-942B-ED95B3913D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6759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2AFEFC9-586E-4B97-AD51-F02AC6AC6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7624" y="4943475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E94B1769-BE23-4EBA-A0DA-9A01476DAC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7255" y="5447348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A7362AB-6137-4C5C-9219-392C3875AD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08119" y="4957131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324000" indent="0">
              <a:buNone/>
              <a:defRPr sz="1800"/>
            </a:lvl2pPr>
            <a:lvl3pPr marL="630000" indent="0">
              <a:buNone/>
              <a:defRPr sz="1800"/>
            </a:lvl3pPr>
            <a:lvl4pPr marL="1008000" indent="0">
              <a:buNone/>
              <a:defRPr sz="1800"/>
            </a:lvl4pPr>
            <a:lvl5pPr marL="1368000" indent="0">
              <a:buNone/>
              <a:defRPr sz="18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DA6F45F2-E17A-4027-AAA9-B9B703C26A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07750" y="5461004"/>
            <a:ext cx="2286000" cy="36576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324000" indent="0">
              <a:buNone/>
              <a:defRPr sz="1600"/>
            </a:lvl2pPr>
            <a:lvl3pPr marL="630000" indent="0">
              <a:buNone/>
              <a:defRPr sz="1600"/>
            </a:lvl3pPr>
            <a:lvl4pPr marL="1008000" indent="0">
              <a:buNone/>
              <a:defRPr sz="1600"/>
            </a:lvl4pPr>
            <a:lvl5pPr marL="13680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8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3200400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2343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2341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0371C-297D-40EF-8A7B-A4A10A3E0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499" y="2250891"/>
            <a:ext cx="320040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4C654D6-9180-439B-AA80-A486173B740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497" y="2926051"/>
            <a:ext cx="32004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35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78C165-B12A-4B46-AC7E-8E730F42CBBA}"/>
              </a:ext>
            </a:extLst>
          </p:cNvPr>
          <p:cNvCxnSpPr>
            <a:cxnSpLocks/>
          </p:cNvCxnSpPr>
          <p:nvPr userDrawn="1"/>
        </p:nvCxnSpPr>
        <p:spPr>
          <a:xfrm>
            <a:off x="4241830" y="495574"/>
            <a:ext cx="3703320" cy="0"/>
          </a:xfrm>
          <a:prstGeom prst="line">
            <a:avLst/>
          </a:prstGeom>
          <a:ln w="8255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5F2DE1-F272-49DD-84C1-C2FB82B723E3}"/>
              </a:ext>
            </a:extLst>
          </p:cNvPr>
          <p:cNvCxnSpPr>
            <a:cxnSpLocks/>
          </p:cNvCxnSpPr>
          <p:nvPr userDrawn="1"/>
        </p:nvCxnSpPr>
        <p:spPr>
          <a:xfrm>
            <a:off x="8042147" y="495574"/>
            <a:ext cx="3703320" cy="0"/>
          </a:xfrm>
          <a:prstGeom prst="line">
            <a:avLst/>
          </a:prstGeom>
          <a:ln w="82550" cap="flat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BB053-86D6-405E-A719-7B6EF23E7207}"/>
              </a:ext>
            </a:extLst>
          </p:cNvPr>
          <p:cNvCxnSpPr>
            <a:cxnSpLocks/>
          </p:cNvCxnSpPr>
          <p:nvPr userDrawn="1"/>
        </p:nvCxnSpPr>
        <p:spPr>
          <a:xfrm>
            <a:off x="437009" y="495574"/>
            <a:ext cx="3703320" cy="0"/>
          </a:xfrm>
          <a:prstGeom prst="line">
            <a:avLst/>
          </a:prstGeom>
          <a:ln w="82550" cap="flat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9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7" r:id="rId3"/>
    <p:sldLayoutId id="2147483780" r:id="rId4"/>
    <p:sldLayoutId id="2147483764" r:id="rId5"/>
    <p:sldLayoutId id="2147483783" r:id="rId6"/>
    <p:sldLayoutId id="2147483784" r:id="rId7"/>
    <p:sldLayoutId id="2147483767" r:id="rId8"/>
    <p:sldLayoutId id="2147483782" r:id="rId9"/>
    <p:sldLayoutId id="2147483778" r:id="rId10"/>
    <p:sldLayoutId id="2147483779" r:id="rId11"/>
    <p:sldLayoutId id="2147483765" r:id="rId12"/>
    <p:sldLayoutId id="2147483766" r:id="rId13"/>
    <p:sldLayoutId id="2147483769" r:id="rId14"/>
    <p:sldLayoutId id="2147483770" r:id="rId15"/>
    <p:sldLayoutId id="2147483771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9453A-78E9-42AE-AE23-C9D218CBC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anchor="b">
            <a:normAutofit/>
          </a:bodyPr>
          <a:lstStyle/>
          <a:p>
            <a:r>
              <a:rPr lang="en-US" dirty="0"/>
              <a:t>Chinese Pharmaceuticals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9AF166-E191-409C-98AE-C2A47C576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 anchor="ctr">
            <a:normAutofit/>
          </a:bodyPr>
          <a:lstStyle/>
          <a:p>
            <a:r>
              <a:rPr lang="en-US" dirty="0"/>
              <a:t>Demand Forecasting and Inventory Management Challenges</a:t>
            </a:r>
          </a:p>
        </p:txBody>
      </p:sp>
      <p:pic>
        <p:nvPicPr>
          <p:cNvPr id="8" name="Picture Placeholder 7" descr="Scientist using microscope">
            <a:extLst>
              <a:ext uri="{FF2B5EF4-FFF2-40B4-BE49-F238E27FC236}">
                <a16:creationId xmlns:a16="http://schemas.microsoft.com/office/drawing/2014/main" id="{D9011B7D-CD6B-49C3-8163-9672E7B5EB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405" b="26405"/>
          <a:stretch/>
        </p:blipFill>
        <p:spPr>
          <a:xfrm>
            <a:off x="449580" y="603504"/>
            <a:ext cx="11292840" cy="3557016"/>
          </a:xfrm>
          <a:noFill/>
        </p:spPr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1C285C8-712D-72E9-325D-6F53F67B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E27BB2-5C2E-9178-087C-323A399F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sz="2400" dirty="0"/>
              <a:t>Utilize Better Demand Forecasting Techniques to Capture the Trend &amp; Seasonality in Sales Data for most selling item.</a:t>
            </a:r>
          </a:p>
          <a:p>
            <a:r>
              <a:rPr lang="en-US" sz="2400" dirty="0"/>
              <a:t>Procure Additional Inventory Storage Locations for the Peak Sales (Winter) seasons.</a:t>
            </a:r>
          </a:p>
          <a:p>
            <a:r>
              <a:rPr lang="en-US" sz="2400" dirty="0"/>
              <a:t>Reduce Time to market for the Drug after acquiring the Raw Materials while maintaining quality.</a:t>
            </a:r>
          </a:p>
          <a:p>
            <a:r>
              <a:rPr lang="en-US" sz="2400" dirty="0"/>
              <a:t>Expand the Retail Network to increase market dominance by providing lucrative promotional offers. </a:t>
            </a:r>
          </a:p>
          <a:p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BD70B-F7E7-44FD-A49D-6C33CF9F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FB38-0113-4F80-BBD4-A9C97FF4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22102"/>
            <a:ext cx="10993549" cy="1153609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  <p:pic>
        <p:nvPicPr>
          <p:cNvPr id="6" name="Picture Placeholder 5" descr="Pharmaceutical research lab">
            <a:extLst>
              <a:ext uri="{FF2B5EF4-FFF2-40B4-BE49-F238E27FC236}">
                <a16:creationId xmlns:a16="http://schemas.microsoft.com/office/drawing/2014/main" id="{AC4A1F6E-E065-4C87-B012-9FBDEC8C1E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3925" b="34078"/>
          <a:stretch/>
        </p:blipFill>
        <p:spPr>
          <a:xfrm>
            <a:off x="449580" y="603504"/>
            <a:ext cx="11292840" cy="3557016"/>
          </a:xfrm>
          <a:noFill/>
        </p:spPr>
      </p:pic>
    </p:spTree>
    <p:extLst>
      <p:ext uri="{BB962C8B-B14F-4D97-AF65-F5344CB8AC3E}">
        <p14:creationId xmlns:p14="http://schemas.microsoft.com/office/powerpoint/2010/main" val="22616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CEE0-AF33-4B8B-9622-2A50B4FD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/>
          <a:p>
            <a:r>
              <a:rPr lang="en-US" sz="3600" dirty="0"/>
              <a:t>Agenda	</a:t>
            </a:r>
          </a:p>
        </p:txBody>
      </p:sp>
      <p:pic>
        <p:nvPicPr>
          <p:cNvPr id="9" name="Picture Placeholder 8" descr="Vaccine storage and manufacturing">
            <a:extLst>
              <a:ext uri="{FF2B5EF4-FFF2-40B4-BE49-F238E27FC236}">
                <a16:creationId xmlns:a16="http://schemas.microsoft.com/office/drawing/2014/main" id="{945B1BB8-49E7-4A38-B10A-734F467C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47" r="2350" b="3"/>
          <a:stretch/>
        </p:blipFill>
        <p:spPr>
          <a:xfrm>
            <a:off x="4900928" y="1179829"/>
            <a:ext cx="6650991" cy="4658216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95D9B-1C30-46A7-AC78-0AD00F70B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/>
          <a:p>
            <a:pPr marL="285750" indent="-285750">
              <a:buClr>
                <a:srgbClr val="22B0C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Industry Analysis</a:t>
            </a:r>
          </a:p>
          <a:p>
            <a:pPr marL="285750" indent="-285750">
              <a:buClr>
                <a:srgbClr val="22B0C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Sales Forecasting </a:t>
            </a:r>
          </a:p>
          <a:p>
            <a:pPr marL="285750" indent="-285750">
              <a:buClr>
                <a:srgbClr val="22B0C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Forecasting Improvements</a:t>
            </a:r>
          </a:p>
          <a:p>
            <a:pPr marL="285750" indent="-285750">
              <a:buClr>
                <a:srgbClr val="22B0C3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Recommendations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A0B9DDD-5A75-438F-8748-02EC3B86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6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5F5CD6A-2B43-00D7-6EAD-A90E63B30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>
            <a:normAutofit/>
          </a:bodyPr>
          <a:lstStyle/>
          <a:p>
            <a:r>
              <a:rPr lang="en-US" sz="3200" dirty="0"/>
              <a:t>Importance of the drug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9F9C2-9D64-4DD1-8FCA-02B839C8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Content Placeholder 34" descr="Medicine with solid fill">
            <a:extLst>
              <a:ext uri="{FF2B5EF4-FFF2-40B4-BE49-F238E27FC236}">
                <a16:creationId xmlns:a16="http://schemas.microsoft.com/office/drawing/2014/main" id="{5F64E99E-5E39-4171-892E-F599D441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30" y="2029429"/>
            <a:ext cx="1782359" cy="17823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Graphic 10" descr="Gender with solid fill">
            <a:extLst>
              <a:ext uri="{FF2B5EF4-FFF2-40B4-BE49-F238E27FC236}">
                <a16:creationId xmlns:a16="http://schemas.microsoft.com/office/drawing/2014/main" id="{748C22DE-6D4B-4A3A-8216-2D604420E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3860" y="2031547"/>
            <a:ext cx="1782359" cy="17823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3" name="Graphic 12" descr="Stethoscope with solid fill">
            <a:extLst>
              <a:ext uri="{FF2B5EF4-FFF2-40B4-BE49-F238E27FC236}">
                <a16:creationId xmlns:a16="http://schemas.microsoft.com/office/drawing/2014/main" id="{95D71113-7A05-4470-B702-074465877F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3857" y="2013083"/>
            <a:ext cx="1782359" cy="17823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9DDEB3-EFEA-4A22-B0F3-F8D48E0DFA57}"/>
              </a:ext>
            </a:extLst>
          </p:cNvPr>
          <p:cNvSpPr txBox="1"/>
          <p:nvPr/>
        </p:nvSpPr>
        <p:spPr>
          <a:xfrm>
            <a:off x="744084" y="4122340"/>
            <a:ext cx="2273558" cy="156965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Around 1000 Retail Outlets for Distribution of Noto37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095FC2-3D41-4DF8-846C-FD4459D62D8B}"/>
              </a:ext>
            </a:extLst>
          </p:cNvPr>
          <p:cNvSpPr txBox="1"/>
          <p:nvPr/>
        </p:nvSpPr>
        <p:spPr>
          <a:xfrm>
            <a:off x="3551549" y="4119695"/>
            <a:ext cx="2162801" cy="15696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50% Deaths due to High Cholesterol Levels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1EF55-EB78-4DAA-A7EF-B990CAA0AAF1}"/>
              </a:ext>
            </a:extLst>
          </p:cNvPr>
          <p:cNvSpPr txBox="1"/>
          <p:nvPr/>
        </p:nvSpPr>
        <p:spPr>
          <a:xfrm>
            <a:off x="6248257" y="4119694"/>
            <a:ext cx="2273558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40% Market Share in Chinese Herbal Medicines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7B49A-8F51-46BD-B0F2-D6620D8B6EBE}"/>
              </a:ext>
            </a:extLst>
          </p:cNvPr>
          <p:cNvSpPr txBox="1"/>
          <p:nvPr/>
        </p:nvSpPr>
        <p:spPr>
          <a:xfrm>
            <a:off x="9055722" y="4119694"/>
            <a:ext cx="2273558" cy="15696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95% Company’s Sales : Hong Kong Market</a:t>
            </a:r>
          </a:p>
          <a:p>
            <a:endParaRPr lang="en-US" sz="2400" dirty="0"/>
          </a:p>
        </p:txBody>
      </p:sp>
      <p:pic>
        <p:nvPicPr>
          <p:cNvPr id="19" name="Graphic 18" descr="Upward trend with solid fill">
            <a:extLst>
              <a:ext uri="{FF2B5EF4-FFF2-40B4-BE49-F238E27FC236}">
                <a16:creationId xmlns:a16="http://schemas.microsoft.com/office/drawing/2014/main" id="{BFA551B0-C406-49D0-918F-E13B73A1B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60511" y="1962023"/>
            <a:ext cx="1782359" cy="17823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6683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94F62E7-0359-46B0-80E2-752ABA09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sz="3200" dirty="0"/>
              <a:t>Industry Analysis :  VRIN Framework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2A341AC-C47B-4E5C-89B9-6C81A4FD9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202171"/>
              </p:ext>
            </p:extLst>
          </p:nvPr>
        </p:nvGraphicFramePr>
        <p:xfrm>
          <a:off x="581193" y="1823051"/>
          <a:ext cx="11029616" cy="443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269">
                  <a:extLst>
                    <a:ext uri="{9D8B030D-6E8A-4147-A177-3AD203B41FA5}">
                      <a16:colId xmlns:a16="http://schemas.microsoft.com/office/drawing/2014/main" val="4001508743"/>
                    </a:ext>
                  </a:extLst>
                </a:gridCol>
                <a:gridCol w="1135411">
                  <a:extLst>
                    <a:ext uri="{9D8B030D-6E8A-4147-A177-3AD203B41FA5}">
                      <a16:colId xmlns:a16="http://schemas.microsoft.com/office/drawing/2014/main" val="2206408930"/>
                    </a:ext>
                  </a:extLst>
                </a:gridCol>
                <a:gridCol w="1268926">
                  <a:extLst>
                    <a:ext uri="{9D8B030D-6E8A-4147-A177-3AD203B41FA5}">
                      <a16:colId xmlns:a16="http://schemas.microsoft.com/office/drawing/2014/main" val="1905724674"/>
                    </a:ext>
                  </a:extLst>
                </a:gridCol>
                <a:gridCol w="2052672">
                  <a:extLst>
                    <a:ext uri="{9D8B030D-6E8A-4147-A177-3AD203B41FA5}">
                      <a16:colId xmlns:a16="http://schemas.microsoft.com/office/drawing/2014/main" val="292813181"/>
                    </a:ext>
                  </a:extLst>
                </a:gridCol>
                <a:gridCol w="2896069">
                  <a:extLst>
                    <a:ext uri="{9D8B030D-6E8A-4147-A177-3AD203B41FA5}">
                      <a16:colId xmlns:a16="http://schemas.microsoft.com/office/drawing/2014/main" val="825632037"/>
                    </a:ext>
                  </a:extLst>
                </a:gridCol>
                <a:gridCol w="1838269">
                  <a:extLst>
                    <a:ext uri="{9D8B030D-6E8A-4147-A177-3AD203B41FA5}">
                      <a16:colId xmlns:a16="http://schemas.microsoft.com/office/drawing/2014/main" val="1314930639"/>
                    </a:ext>
                  </a:extLst>
                </a:gridCol>
              </a:tblGrid>
              <a:tr h="706012">
                <a:tc>
                  <a:txBody>
                    <a:bodyPr/>
                    <a:lstStyle/>
                    <a:p>
                      <a:r>
                        <a:rPr lang="en-US" dirty="0"/>
                        <a:t>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Imitability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Organization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020815"/>
                  </a:ext>
                </a:extLst>
              </a:tr>
              <a:tr h="1008588">
                <a:tc>
                  <a:txBody>
                    <a:bodyPr/>
                    <a:lstStyle/>
                    <a:p>
                      <a:r>
                        <a:rPr lang="en-US" dirty="0"/>
                        <a:t>Inventory Management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Similar Strategies might be used by other firms.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Company Utilizes multiple deliveries every week to maximize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Parity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396204"/>
                  </a:ext>
                </a:extLst>
              </a:tr>
              <a:tr h="1008588">
                <a:tc>
                  <a:txBody>
                    <a:bodyPr/>
                    <a:lstStyle/>
                    <a:p>
                      <a:r>
                        <a:rPr lang="en-US" dirty="0"/>
                        <a:t>Customer Loyalty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Easy to imitate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Weekly marketing Campaigns &amp; Local Celebrity Spokespersons promoting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Sustainable Competitive 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843032"/>
                  </a:ext>
                </a:extLst>
              </a:tr>
              <a:tr h="1008588">
                <a:tc>
                  <a:txBody>
                    <a:bodyPr/>
                    <a:lstStyle/>
                    <a:p>
                      <a:r>
                        <a:rPr lang="en-US" dirty="0"/>
                        <a:t>Retail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Other companies might be able to imitate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There are around 1000 retail stores where Noto37 is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Temporary Competitive 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88564"/>
                  </a:ext>
                </a:extLst>
              </a:tr>
              <a:tr h="706012">
                <a:tc>
                  <a:txBody>
                    <a:bodyPr/>
                    <a:lstStyle/>
                    <a:p>
                      <a:r>
                        <a:rPr lang="en-US" dirty="0"/>
                        <a:t>Raw Materials and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Similar Approaches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Takes total of 100 days for a drug to be ready for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Competitive Parity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438835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A40D8-5E38-41CF-9D08-EA40051D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8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E4ED-A01E-4EEE-BAB3-F66C86F2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828676"/>
            <a:ext cx="3031852" cy="1827194"/>
          </a:xfrm>
        </p:spPr>
        <p:txBody>
          <a:bodyPr anchor="b">
            <a:normAutofit/>
          </a:bodyPr>
          <a:lstStyle/>
          <a:p>
            <a:r>
              <a:rPr lang="en-US" sz="3200" dirty="0"/>
              <a:t>Sales forecasting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BC610-0DE2-41F0-9CFB-76520DF1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29" y="933450"/>
            <a:ext cx="7090114" cy="5459388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53E4C38-5842-D616-4FFB-CAC955A8F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Winter Season observes Peak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monthly Sales in Dec 2011.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Gradual Increase in Sales for Noto37 year after year.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FACE5-0C67-483B-8BC7-0D4E6D62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5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DCAB-DE14-4B15-8894-74054D3F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Exponential Smoothing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DED6FDB-6C95-4F4E-A3BF-40989E453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925" y="897566"/>
            <a:ext cx="6990087" cy="52270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36642-FE0C-41EC-85D1-619257D82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655869"/>
            <a:ext cx="3031852" cy="3182177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Alpha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Weighted Average based Forecasting.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SES does not encompass the Trend &amp; Seasonality.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Times New Roman" panose="02020603050405020304" pitchFamily="18" charset="0"/>
              </a:rPr>
              <a:t>MAPE : 5.78%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cs typeface="Times New Roman" panose="02020603050405020304" pitchFamily="18" charset="0"/>
              </a:rPr>
              <a:t>RMSE : 497.72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9AAFD-B3E7-4C1D-BD71-F50DABCE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9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6C77-BF17-43DB-AF02-2C62DD25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Simple Exponential Smoothing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8976E-E0B6-419D-825D-F01A53C42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3"/>
            <a:ext cx="3031852" cy="3396195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Auto-optimized Fit automatically calculates the smoothing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Ideally this method gives the lowest error.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MAPE : 11.75%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RMSE : 956.28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2C9A0-A529-4CA7-B57A-66A78664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90167-9095-41BA-88A9-ECF23235D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18091D-8AE9-4C55-A52A-9D60F7D3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314" y="718559"/>
            <a:ext cx="7700461" cy="57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A093-FB43-49C6-B06B-7866AC42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31520"/>
            <a:ext cx="11029616" cy="987552"/>
          </a:xfrm>
        </p:spPr>
        <p:txBody>
          <a:bodyPr anchor="b">
            <a:normAutofit/>
          </a:bodyPr>
          <a:lstStyle/>
          <a:p>
            <a:r>
              <a:rPr lang="en-US" dirty="0"/>
              <a:t>Trend &amp; Seasonality OBSERVED between JULY 09 to June 12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2F278D3-9686-4D6B-AB30-85A4CB6A7E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295" r="2413"/>
          <a:stretch/>
        </p:blipFill>
        <p:spPr>
          <a:xfrm>
            <a:off x="6276975" y="2047472"/>
            <a:ext cx="4966167" cy="3633047"/>
          </a:xfr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0B03B-E18A-43DC-8967-4166FCE0D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A13175-7325-48D5-914A-A0975B5B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6" y="2047472"/>
            <a:ext cx="5238750" cy="38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8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6C77-BF17-43DB-AF02-2C62DD25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Holt Winters Seasonal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8976E-E0B6-419D-825D-F01A53C42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3"/>
            <a:ext cx="3031852" cy="339619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Additive Trends &amp; Multiplicative Seasonality.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Captures Trend &amp; Seasonality Appropriately.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MAPE : 1.72%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RMSE : 149.67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2C9A0-A529-4CA7-B57A-66A786649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90167-9095-41BA-88A9-ECF23235D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5ACAB-7571-4DAB-858C-9A061C4B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572" y="624517"/>
            <a:ext cx="7674005" cy="57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704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Custom 10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_Win32_JB_SL_v2.potx" id="{1C1B9226-0BCF-4F11-8C9C-4780CC1ABB3B}" vid="{6B91BC45-CF1E-4756-9009-7BE00F9B25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4608ECE-840A-4514-AD05-0950FC5D30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70C9DA-ADC8-49D9-B223-6D54C6FB7B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33985-6DEC-4BB6-B360-FFFEFA02249A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Dividend design</Template>
  <TotalTime>1239</TotalTime>
  <Words>348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Wingdings 2</vt:lpstr>
      <vt:lpstr>DividendVTI</vt:lpstr>
      <vt:lpstr>Chinese Pharmaceuticals</vt:lpstr>
      <vt:lpstr>Agenda </vt:lpstr>
      <vt:lpstr>Importance of the drug</vt:lpstr>
      <vt:lpstr>Industry Analysis :  VRIN Framework</vt:lpstr>
      <vt:lpstr>Sales forecasting</vt:lpstr>
      <vt:lpstr>Simple Exponential Smoothing</vt:lpstr>
      <vt:lpstr>Simple Exponential Smoothing</vt:lpstr>
      <vt:lpstr>Trend &amp; Seasonality OBSERVED between JULY 09 to June 12</vt:lpstr>
      <vt:lpstr>Holt Winters Seasonal Method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Pharmaceuticals</dc:title>
  <dc:creator>Kapure, Rajas Sanjay</dc:creator>
  <cp:lastModifiedBy>Kapure, Rajas Sanjay</cp:lastModifiedBy>
  <cp:revision>20</cp:revision>
  <dcterms:created xsi:type="dcterms:W3CDTF">2022-04-13T05:45:00Z</dcterms:created>
  <dcterms:modified xsi:type="dcterms:W3CDTF">2022-04-15T17:28:00Z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